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1242" r:id="rId3"/>
    <p:sldId id="282" r:id="rId4"/>
    <p:sldId id="291" r:id="rId5"/>
    <p:sldId id="1239" r:id="rId6"/>
    <p:sldId id="397" r:id="rId7"/>
    <p:sldId id="401" r:id="rId8"/>
    <p:sldId id="342" r:id="rId9"/>
    <p:sldId id="1243" r:id="rId10"/>
    <p:sldId id="1244" r:id="rId11"/>
    <p:sldId id="1232" r:id="rId12"/>
    <p:sldId id="382" r:id="rId13"/>
    <p:sldId id="1240" r:id="rId14"/>
    <p:sldId id="1241" r:id="rId15"/>
    <p:sldId id="330" r:id="rId16"/>
    <p:sldId id="357" r:id="rId17"/>
    <p:sldId id="1225" r:id="rId18"/>
    <p:sldId id="386" r:id="rId19"/>
    <p:sldId id="1231" r:id="rId20"/>
    <p:sldId id="1230" r:id="rId21"/>
    <p:sldId id="374" r:id="rId22"/>
    <p:sldId id="400" r:id="rId23"/>
    <p:sldId id="1224" r:id="rId24"/>
    <p:sldId id="377" r:id="rId25"/>
    <p:sldId id="1236" r:id="rId26"/>
    <p:sldId id="1237" r:id="rId27"/>
    <p:sldId id="346" r:id="rId28"/>
    <p:sldId id="347" r:id="rId29"/>
    <p:sldId id="348" r:id="rId30"/>
    <p:sldId id="297" r:id="rId31"/>
    <p:sldId id="340" r:id="rId32"/>
    <p:sldId id="341" r:id="rId33"/>
    <p:sldId id="344" r:id="rId34"/>
    <p:sldId id="345" r:id="rId35"/>
    <p:sldId id="355" r:id="rId36"/>
    <p:sldId id="356" r:id="rId37"/>
    <p:sldId id="1228" r:id="rId38"/>
    <p:sldId id="359" r:id="rId39"/>
    <p:sldId id="358" r:id="rId40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05" autoAdjust="0"/>
    <p:restoredTop sz="96508"/>
  </p:normalViewPr>
  <p:slideViewPr>
    <p:cSldViewPr>
      <p:cViewPr varScale="1">
        <p:scale>
          <a:sx n="201" d="100"/>
          <a:sy n="201" d="100"/>
        </p:scale>
        <p:origin x="216" y="89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15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Deep Predictive Learning in the Neocortex and Pulvinar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338" y="2067719"/>
            <a:ext cx="5435600" cy="4394200"/>
          </a:xfrm>
        </p:spPr>
      </p:pic>
    </p:spTree>
    <p:extLst>
      <p:ext uri="{BB962C8B-B14F-4D97-AF65-F5344CB8AC3E}">
        <p14:creationId xmlns:p14="http://schemas.microsoft.com/office/powerpoint/2010/main" val="340717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8E869-9A0E-9644-8C3A-6247F90349BA}"/>
              </a:ext>
            </a:extLst>
          </p:cNvPr>
          <p:cNvGrpSpPr/>
          <p:nvPr/>
        </p:nvGrpSpPr>
        <p:grpSpPr>
          <a:xfrm>
            <a:off x="161957" y="1076601"/>
            <a:ext cx="6725836" cy="2574499"/>
            <a:chOff x="872800" y="4020276"/>
            <a:chExt cx="10481000" cy="3244985"/>
          </a:xfrm>
        </p:grpSpPr>
        <p:pic>
          <p:nvPicPr>
            <p:cNvPr id="35" name="Content Placeholder 5">
              <a:extLst>
                <a:ext uri="{FF2B5EF4-FFF2-40B4-BE49-F238E27FC236}">
                  <a16:creationId xmlns:a16="http://schemas.microsoft.com/office/drawing/2014/main" id="{B441FE6C-CF76-1446-AED9-2658B7B4D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02"/>
            <a:stretch/>
          </p:blipFill>
          <p:spPr>
            <a:xfrm>
              <a:off x="872800" y="4020276"/>
              <a:ext cx="10481000" cy="3244985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6" name="Content Placeholder 7">
              <a:extLst>
                <a:ext uri="{FF2B5EF4-FFF2-40B4-BE49-F238E27FC236}">
                  <a16:creationId xmlns:a16="http://schemas.microsoft.com/office/drawing/2014/main" id="{9652D5BF-3E98-BD4B-8E43-3C3F07B9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16" y="4170896"/>
              <a:ext cx="5817705" cy="29795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CAA20C6-44F8-9441-AB78-16AFAE2451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" t="4502" r="47331" b="50000"/>
          <a:stretch/>
        </p:blipFill>
        <p:spPr>
          <a:xfrm>
            <a:off x="133936" y="3885235"/>
            <a:ext cx="3838821" cy="286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83711-34E6-0F4D-BAAA-EDE834EA827F}"/>
              </a:ext>
            </a:extLst>
          </p:cNvPr>
          <p:cNvSpPr txBox="1"/>
          <p:nvPr/>
        </p:nvSpPr>
        <p:spPr>
          <a:xfrm>
            <a:off x="7085834" y="2915683"/>
            <a:ext cx="1923778" cy="613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Seq 1: 42132431</a:t>
            </a:r>
          </a:p>
          <a:p>
            <a:r>
              <a:rPr lang="en-US" dirty="0"/>
              <a:t>Seq 2: 13423124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5BB659-3C73-5C4D-9E2E-24F04DEB9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5" y="3836779"/>
            <a:ext cx="5783390" cy="337364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57E55043-4EFA-A747-85CB-59EB8ACBB2A5}"/>
              </a:ext>
            </a:extLst>
          </p:cNvPr>
          <p:cNvSpPr/>
          <p:nvPr/>
        </p:nvSpPr>
        <p:spPr bwMode="auto">
          <a:xfrm>
            <a:off x="6334126" y="3713754"/>
            <a:ext cx="1143000" cy="3725271"/>
          </a:xfrm>
          <a:prstGeom prst="frame">
            <a:avLst>
              <a:gd name="adj1" fmla="val 3063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5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r>
              <a:rPr lang="en-US" sz="2400" dirty="0"/>
              <a:t>EEG test of model shows predictive learning signals in theta and alpha bands over visual areas.</a:t>
            </a:r>
          </a:p>
          <a:p>
            <a:pPr lvl="1"/>
            <a:r>
              <a:rPr lang="en-US" sz="2000" dirty="0"/>
              <a:t>Implicit sequence learning / statistical learning =&gt; predictive learning!</a:t>
            </a:r>
          </a:p>
          <a:p>
            <a:r>
              <a:rPr lang="en-US" sz="2400" dirty="0"/>
              <a:t>The future: predictive learning of goals!</a:t>
            </a:r>
          </a:p>
        </p:txBody>
      </p:sp>
    </p:spTree>
    <p:extLst>
      <p:ext uri="{BB962C8B-B14F-4D97-AF65-F5344CB8AC3E}">
        <p14:creationId xmlns:p14="http://schemas.microsoft.com/office/powerpoint/2010/main" val="1114971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BFAF4-5B08-D643-8ED8-337E80F7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err="1"/>
              <a:t>Friston</a:t>
            </a:r>
            <a:r>
              <a:rPr lang="en-US" dirty="0"/>
              <a:t> et al: errors go up, predictions come down</a:t>
            </a:r>
          </a:p>
          <a:p>
            <a:pPr marL="107916" indent="0">
              <a:buNone/>
            </a:pPr>
            <a:r>
              <a:rPr lang="en-US" dirty="0"/>
              <a:t>Us: full activation goes up &amp; down, predictions go to pulvinar via deep cortical layers, errors are *temporal differences*</a:t>
            </a:r>
          </a:p>
          <a:p>
            <a:pPr marL="107916" indent="0">
              <a:buNone/>
            </a:pPr>
            <a:r>
              <a:rPr lang="en-US" dirty="0"/>
              <a:t>* Major separation between superficial vs. deep</a:t>
            </a:r>
          </a:p>
          <a:p>
            <a:pPr marL="107916" indent="0">
              <a:buNone/>
            </a:pPr>
            <a:r>
              <a:rPr lang="en-US" dirty="0"/>
              <a:t>* Note: no evidence for error coding neurons in brain – yes errors cause more activity compared to expected, but that happens in my model too..</a:t>
            </a:r>
          </a:p>
        </p:txBody>
      </p:sp>
    </p:spTree>
    <p:extLst>
      <p:ext uri="{BB962C8B-B14F-4D97-AF65-F5344CB8AC3E}">
        <p14:creationId xmlns:p14="http://schemas.microsoft.com/office/powerpoint/2010/main" val="2725798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David Sheinberg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092" y="1456091"/>
            <a:ext cx="5709056" cy="480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01" y="451260"/>
            <a:ext cx="8061960" cy="722568"/>
          </a:xfrm>
        </p:spPr>
        <p:txBody>
          <a:bodyPr/>
          <a:lstStyle/>
          <a:p>
            <a:r>
              <a:rPr lang="en-US" dirty="0"/>
              <a:t>After Visual Learning..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6" y="1770066"/>
            <a:ext cx="9256716" cy="498951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sz="4408" dirty="0"/>
              <a:t>Tantrums!!!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256" y="6383015"/>
            <a:ext cx="3356625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(Monster’s Inc. Scream Power)</a:t>
            </a:r>
          </a:p>
        </p:txBody>
      </p:sp>
    </p:spTree>
    <p:extLst>
      <p:ext uri="{BB962C8B-B14F-4D97-AF65-F5344CB8AC3E}">
        <p14:creationId xmlns:p14="http://schemas.microsoft.com/office/powerpoint/2010/main" val="283929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41DE-6F2F-0C4A-B357-59A988FB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Computational Systems Neuro!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49A039-AD25-E748-904A-4B367AE2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91" y="1190625"/>
            <a:ext cx="5340350" cy="4419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21C47E-4027-2347-B854-2BD0FF028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291" y="3019424"/>
            <a:ext cx="5914034" cy="4363487"/>
          </a:xfrm>
        </p:spPr>
      </p:pic>
    </p:spTree>
    <p:extLst>
      <p:ext uri="{BB962C8B-B14F-4D97-AF65-F5344CB8AC3E}">
        <p14:creationId xmlns:p14="http://schemas.microsoft.com/office/powerpoint/2010/main" val="3535679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288431"/>
            <a:ext cx="5257800" cy="4774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75D8-B43A-004E-8893-C48D85557246}"/>
              </a:ext>
            </a:extLst>
          </p:cNvPr>
          <p:cNvSpPr txBox="1"/>
          <p:nvPr/>
        </p:nvSpPr>
        <p:spPr>
          <a:xfrm>
            <a:off x="923925" y="6143625"/>
            <a:ext cx="8305800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predictive learning mechanisms applied to forward and inverse sensory-motor learning.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BF72-BFDE-9D40-841E-2774292B2F23}"/>
              </a:ext>
            </a:extLst>
          </p:cNvPr>
          <p:cNvSpPr txBox="1"/>
          <p:nvPr/>
        </p:nvSpPr>
        <p:spPr>
          <a:xfrm>
            <a:off x="6334125" y="1419225"/>
            <a:ext cx="3048000" cy="454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turn</a:t>
            </a:r>
          </a:p>
          <a:p>
            <a:r>
              <a:rPr lang="en-US" sz="2800" dirty="0"/>
              <a:t>action -&gt; outcome</a:t>
            </a:r>
          </a:p>
          <a:p>
            <a:r>
              <a:rPr lang="en-US" sz="2800" dirty="0"/>
              <a:t> into</a:t>
            </a:r>
          </a:p>
          <a:p>
            <a:r>
              <a:rPr lang="en-US" sz="2800" i="1" dirty="0"/>
              <a:t>desired</a:t>
            </a:r>
            <a:r>
              <a:rPr lang="en-US" sz="2800" dirty="0"/>
              <a:t> outcome</a:t>
            </a:r>
          </a:p>
          <a:p>
            <a:r>
              <a:rPr lang="en-US" sz="2800" dirty="0"/>
              <a:t> -&gt; action?</a:t>
            </a:r>
          </a:p>
          <a:p>
            <a:endParaRPr lang="en-US" sz="2800" dirty="0"/>
          </a:p>
          <a:p>
            <a:r>
              <a:rPr lang="en-US" sz="2800" dirty="0"/>
              <a:t>Not as easy as it might sound..</a:t>
            </a:r>
          </a:p>
          <a:p>
            <a:endParaRPr lang="en-US" sz="2800" dirty="0"/>
          </a:p>
          <a:p>
            <a:r>
              <a:rPr lang="en-US" sz="2800" dirty="0"/>
              <a:t>Key Idea: get action as “target”</a:t>
            </a:r>
          </a:p>
        </p:txBody>
      </p:sp>
    </p:spTree>
    <p:extLst>
      <p:ext uri="{BB962C8B-B14F-4D97-AF65-F5344CB8AC3E}">
        <p14:creationId xmlns:p14="http://schemas.microsoft.com/office/powerpoint/2010/main" val="3173527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354-E50A-6E43-9EEF-6EB4298E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422399"/>
          </a:xfrm>
        </p:spPr>
        <p:txBody>
          <a:bodyPr/>
          <a:lstStyle/>
          <a:p>
            <a:r>
              <a:rPr lang="en-US" dirty="0"/>
              <a:t>Efferent Copy / Corollary Discharge</a:t>
            </a:r>
            <a:br>
              <a:rPr lang="en-US" dirty="0"/>
            </a:br>
            <a:r>
              <a:rPr lang="en-US" sz="2400" dirty="0"/>
              <a:t>(Sommer &amp; </a:t>
            </a:r>
            <a:r>
              <a:rPr lang="en-US" sz="2400" dirty="0" err="1"/>
              <a:t>Wurtz</a:t>
            </a:r>
            <a:r>
              <a:rPr lang="en-US" sz="2400" dirty="0"/>
              <a:t>, 2008; </a:t>
            </a:r>
            <a:r>
              <a:rPr lang="en-US" sz="2400" dirty="0" err="1"/>
              <a:t>Pivetta</a:t>
            </a:r>
            <a:r>
              <a:rPr lang="en-US" sz="2400" dirty="0"/>
              <a:t> et al, 2014; Azim et al, 2014)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2EAE0-7EEB-AA4D-994A-E803CEB06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933" y="1779732"/>
            <a:ext cx="3659192" cy="56275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CA705-8D09-E243-9E7D-B6D80534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2" y="1779731"/>
            <a:ext cx="3738773" cy="56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39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“Bio” vs. Backprop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3" y="1458990"/>
            <a:ext cx="5006238" cy="5065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F5B18-6800-FC40-A108-2E9A80A0B20F}"/>
              </a:ext>
            </a:extLst>
          </p:cNvPr>
          <p:cNvSpPr txBox="1"/>
          <p:nvPr/>
        </p:nvSpPr>
        <p:spPr>
          <a:xfrm>
            <a:off x="5509754" y="2333625"/>
            <a:ext cx="4148596" cy="391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of item-wise </a:t>
            </a:r>
            <a:r>
              <a:rPr lang="en-US" dirty="0" err="1"/>
              <a:t>dist</a:t>
            </a:r>
            <a:r>
              <a:rPr lang="en-US" dirty="0"/>
              <a:t> </a:t>
            </a:r>
            <a:r>
              <a:rPr lang="en-US" dirty="0" err="1"/>
              <a:t>matricies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* V1 vs. all other layers</a:t>
            </a:r>
          </a:p>
          <a:p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Bp</a:t>
            </a:r>
            <a:r>
              <a:rPr lang="en-US" dirty="0"/>
              <a:t> doesn’t go beyond V1 (except in V3 which is key where / dorsal pathway)</a:t>
            </a:r>
          </a:p>
          <a:p>
            <a:endParaRPr lang="en-US" dirty="0"/>
          </a:p>
          <a:p>
            <a:r>
              <a:rPr lang="en-US" sz="2400" i="1" dirty="0"/>
              <a:t>Bio model has full bidirectional attractors, inhibitory competition, Hebbian learning – all hard to add to Bp..</a:t>
            </a:r>
          </a:p>
        </p:txBody>
      </p:sp>
    </p:spTree>
    <p:extLst>
      <p:ext uri="{BB962C8B-B14F-4D97-AF65-F5344CB8AC3E}">
        <p14:creationId xmlns:p14="http://schemas.microsoft.com/office/powerpoint/2010/main" val="3684319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F994-CA9B-DB4B-8229-7CEEE559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Hebbian and Prediction Effects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4656F-7305-6A4F-8818-75B11AF50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367" y="1250283"/>
            <a:ext cx="4015513" cy="414162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FACA001-8779-CB4F-AE2A-48B4E143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63964" y="1266825"/>
            <a:ext cx="4055060" cy="41416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831B4-7F90-9445-B59E-4764ACFBFE73}"/>
              </a:ext>
            </a:extLst>
          </p:cNvPr>
          <p:cNvSpPr txBox="1"/>
          <p:nvPr/>
        </p:nvSpPr>
        <p:spPr>
          <a:xfrm>
            <a:off x="474164" y="5560846"/>
            <a:ext cx="8714918" cy="13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Hebbian (+ error driven) is key</a:t>
            </a:r>
          </a:p>
          <a:p>
            <a:r>
              <a:rPr lang="en-US" sz="2800" dirty="0"/>
              <a:t>Prediction is desirable difficulty in shaping learning – auto-encoder is degenerate (too easy to cheat!)</a:t>
            </a:r>
          </a:p>
        </p:txBody>
      </p:sp>
    </p:spTree>
    <p:extLst>
      <p:ext uri="{BB962C8B-B14F-4D97-AF65-F5344CB8AC3E}">
        <p14:creationId xmlns:p14="http://schemas.microsoft.com/office/powerpoint/2010/main" val="2545892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389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0188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96201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46335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630555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r>
              <a:rPr lang="en-US" sz="2400" dirty="0"/>
              <a:t>EEG test of model shows predictive learning signals in theta and alpha bands over visual areas.</a:t>
            </a:r>
          </a:p>
          <a:p>
            <a:pPr lvl="1"/>
            <a:r>
              <a:rPr lang="en-US" sz="2000" dirty="0"/>
              <a:t>Implicit sequence learning / statistical learning =&gt; predictive learning!</a:t>
            </a:r>
          </a:p>
        </p:txBody>
      </p:sp>
    </p:spTree>
    <p:extLst>
      <p:ext uri="{BB962C8B-B14F-4D97-AF65-F5344CB8AC3E}">
        <p14:creationId xmlns:p14="http://schemas.microsoft.com/office/powerpoint/2010/main" val="302492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</a:t>
            </a:r>
            <a:r>
              <a:rPr lang="en-US" b="1" dirty="0"/>
              <a:t>over time </a:t>
            </a:r>
            <a:r>
              <a:rPr lang="en-US" dirty="0"/>
              <a:t>from diff between prediction and what happens next</a:t>
            </a:r>
          </a:p>
          <a:p>
            <a:pPr lvl="1"/>
            <a:r>
              <a:rPr lang="en-US" dirty="0"/>
              <a:t>Prediction – outcome cycle = 100ms = 10hz = </a:t>
            </a:r>
            <a:r>
              <a:rPr lang="en-US" i="1" dirty="0"/>
              <a:t>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1F88C-2B07-E548-9120-4C294BDE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716020" y="1114424"/>
            <a:ext cx="8264410" cy="6166661"/>
          </a:xfrm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731E2-4396-6D4F-97DB-706942A78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25" y="4213226"/>
            <a:ext cx="8267700" cy="27559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724025"/>
            <a:ext cx="7391400" cy="162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152525" y="3509962"/>
            <a:ext cx="73914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995519399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28453</TotalTime>
  <Words>1390</Words>
  <Application>Microsoft Macintosh PowerPoint</Application>
  <PresentationFormat>Custom</PresentationFormat>
  <Paragraphs>215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Symbol</vt:lpstr>
      <vt:lpstr>Times New Roman</vt:lpstr>
      <vt:lpstr>Wingdings</vt:lpstr>
      <vt:lpstr>ror_std_emerbrain</vt:lpstr>
      <vt:lpstr>Deep Predictive Learning in the Neocortex and Pulvinar</vt:lpstr>
      <vt:lpstr>Computational Systems Neuro!</vt:lpstr>
      <vt:lpstr>Thalamocortical Loop Biology (Sherman &amp; Guillery, 2006)</vt:lpstr>
      <vt:lpstr>The Mystery of (Knowledge) Development</vt:lpstr>
      <vt:lpstr>Conclusions</vt:lpstr>
      <vt:lpstr>The Pulvinar = Projection Screen (c.f. Mumford, 1991 “blackboard”)</vt:lpstr>
      <vt:lpstr>Central Hypotheses</vt:lpstr>
      <vt:lpstr>Deep Predictive Learning</vt:lpstr>
      <vt:lpstr>Model vs. Humans</vt:lpstr>
      <vt:lpstr>Model vs. Monkeys</vt:lpstr>
      <vt:lpstr>Experimental Test</vt:lpstr>
      <vt:lpstr>Key Biological Data</vt:lpstr>
      <vt:lpstr>Conclusions</vt:lpstr>
      <vt:lpstr>Key Diffs From Friston / Bayes</vt:lpstr>
      <vt:lpstr>Thanks To</vt:lpstr>
      <vt:lpstr>Extras</vt:lpstr>
      <vt:lpstr>PowerPoint Presentation</vt:lpstr>
      <vt:lpstr>Predictive Remapping</vt:lpstr>
      <vt:lpstr>After Visual Learning..</vt:lpstr>
      <vt:lpstr>Goals, Motor Modeling</vt:lpstr>
      <vt:lpstr>Efferent Copy / Corollary Discharge (Sommer &amp; Wurtz, 2008; Pivetta et al, 2014; Azim et al, 2014)</vt:lpstr>
      <vt:lpstr>Invariant Object Recognition is Hard</vt:lpstr>
      <vt:lpstr>Deep Convolutional Neural Nets</vt:lpstr>
      <vt:lpstr>Combinatorial Representations</vt:lpstr>
      <vt:lpstr>“Bio” vs. Backprop</vt:lpstr>
      <vt:lpstr>Hebbian and Prediction Effects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  <vt:lpstr>DeepLeabra Attentional Dynamics</vt:lpstr>
      <vt:lpstr>Attentional Dynamics Results</vt:lpstr>
      <vt:lpstr>Bidirectional Connections Carry Error Gradients (GeneRec; O’Reilly, 1996)</vt:lpstr>
      <vt:lpstr>Activation Diffs Implicitly Compute Derivatives (GeneRec; O’Reilly, 1996)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217</cp:revision>
  <dcterms:created xsi:type="dcterms:W3CDTF">2009-03-18T06:10:11Z</dcterms:created>
  <dcterms:modified xsi:type="dcterms:W3CDTF">2019-09-21T09:48:58Z</dcterms:modified>
</cp:coreProperties>
</file>